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58" r:id="rId5"/>
    <p:sldId id="260" r:id="rId6"/>
    <p:sldId id="259"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E3041-E997-46D4-9548-2DB2678FE65B}" type="datetimeFigureOut">
              <a:rPr lang="en-US" smtClean="0"/>
              <a:pPr/>
              <a:t>6/5/2026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21840-9E33-426E-A5BF-E1D9E582F7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A21840-9E33-426E-A5BF-E1D9E582F76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B64E63-984A-4931-8EEA-763CD47D4A59}" type="datetimeFigureOut">
              <a:rPr lang="en-US" smtClean="0"/>
              <a:pPr/>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64E63-984A-4931-8EEA-763CD47D4A59}" type="datetimeFigureOut">
              <a:rPr lang="en-US" smtClean="0"/>
              <a:pPr/>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64E63-984A-4931-8EEA-763CD47D4A59}" type="datetimeFigureOut">
              <a:rPr lang="en-US" smtClean="0"/>
              <a:pPr/>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64E63-984A-4931-8EEA-763CD47D4A59}" type="datetimeFigureOut">
              <a:rPr lang="en-US" smtClean="0"/>
              <a:pPr/>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64E63-984A-4931-8EEA-763CD47D4A59}" type="datetimeFigureOut">
              <a:rPr lang="en-US" smtClean="0"/>
              <a:pPr/>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B64E63-984A-4931-8EEA-763CD47D4A59}" type="datetimeFigureOut">
              <a:rPr lang="en-US" smtClean="0"/>
              <a:pPr/>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B64E63-984A-4931-8EEA-763CD47D4A59}" type="datetimeFigureOut">
              <a:rPr lang="en-US" smtClean="0"/>
              <a:pPr/>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64E63-984A-4931-8EEA-763CD47D4A59}" type="datetimeFigureOut">
              <a:rPr lang="en-US" smtClean="0"/>
              <a:pPr/>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64E63-984A-4931-8EEA-763CD47D4A59}" type="datetimeFigureOut">
              <a:rPr lang="en-US" smtClean="0"/>
              <a:pPr/>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64E63-984A-4931-8EEA-763CD47D4A59}" type="datetimeFigureOut">
              <a:rPr lang="en-US" smtClean="0"/>
              <a:pPr/>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64E63-984A-4931-8EEA-763CD47D4A59}" type="datetimeFigureOut">
              <a:rPr lang="en-US" smtClean="0"/>
              <a:pPr/>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FFC7C-838A-4D50-A0CF-EBBEDBF2A6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64E63-984A-4931-8EEA-763CD47D4A59}" type="datetimeFigureOut">
              <a:rPr lang="en-US" smtClean="0"/>
              <a:pPr/>
              <a:t>6/5/2026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FFC7C-838A-4D50-A0CF-EBBEDBF2A6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70025"/>
          </a:xfrm>
        </p:spPr>
        <p:txBody>
          <a:bodyPr>
            <a:normAutofit/>
          </a:bodyPr>
          <a:lstStyle/>
          <a:p>
            <a:r>
              <a:rPr lang="en-US" b="1" dirty="0" smtClean="0">
                <a:solidFill>
                  <a:srgbClr val="FF0000"/>
                </a:solidFill>
              </a:rPr>
              <a:t>A Clear Gospel</a:t>
            </a:r>
            <a:br>
              <a:rPr lang="en-US" b="1" dirty="0" smtClean="0">
                <a:solidFill>
                  <a:srgbClr val="FF0000"/>
                </a:solidFill>
              </a:rPr>
            </a:br>
            <a:r>
              <a:rPr lang="en-US" sz="3200" b="1" dirty="0" smtClean="0">
                <a:solidFill>
                  <a:srgbClr val="FF0000"/>
                </a:solidFill>
              </a:rPr>
              <a:t>5 steps:</a:t>
            </a:r>
            <a:endParaRPr lang="en-US" sz="3200" b="1" dirty="0">
              <a:solidFill>
                <a:srgbClr val="FF0000"/>
              </a:solidFill>
            </a:endParaRPr>
          </a:p>
        </p:txBody>
      </p:sp>
      <p:sp>
        <p:nvSpPr>
          <p:cNvPr id="3" name="Subtitle 2"/>
          <p:cNvSpPr>
            <a:spLocks noGrp="1"/>
          </p:cNvSpPr>
          <p:nvPr>
            <p:ph type="subTitle" idx="1"/>
          </p:nvPr>
        </p:nvSpPr>
        <p:spPr>
          <a:xfrm>
            <a:off x="304800" y="1524000"/>
            <a:ext cx="8305800" cy="5105400"/>
          </a:xfrm>
        </p:spPr>
        <p:txBody>
          <a:bodyPr>
            <a:normAutofit/>
          </a:bodyPr>
          <a:lstStyle/>
          <a:p>
            <a:pPr marL="514350" indent="-514350" algn="l"/>
            <a:endParaRPr lang="en-US" b="1" dirty="0" smtClean="0">
              <a:solidFill>
                <a:srgbClr val="FF0000"/>
              </a:solidFill>
            </a:endParaRPr>
          </a:p>
          <a:p>
            <a:endParaRPr lang="en-US" dirty="0" smtClean="0">
              <a:solidFill>
                <a:srgbClr val="7030A0"/>
              </a:solidFill>
            </a:endParaRPr>
          </a:p>
          <a:p>
            <a:pPr marL="514350" indent="-514350" algn="l"/>
            <a:endParaRPr lang="en-US" i="1" dirty="0" smtClean="0">
              <a:solidFill>
                <a:schemeClr val="tx1"/>
              </a:solidFill>
            </a:endParaRPr>
          </a:p>
          <a:p>
            <a:pPr algn="l"/>
            <a:endParaRPr lang="en-US" sz="1400" b="1" dirty="0" smtClean="0">
              <a:solidFill>
                <a:schemeClr val="tx1"/>
              </a:solidFill>
            </a:endParaRPr>
          </a:p>
          <a:p>
            <a:pPr algn="l"/>
            <a:endParaRPr lang="en-US" sz="1900" b="1" dirty="0" smtClean="0">
              <a:solidFill>
                <a:schemeClr val="tx1"/>
              </a:solidFill>
            </a:endParaRPr>
          </a:p>
          <a:p>
            <a:pPr algn="l"/>
            <a:r>
              <a:rPr lang="en-US" sz="1900" b="1" dirty="0" smtClean="0">
                <a:solidFill>
                  <a:schemeClr val="tx1"/>
                </a:solidFill>
              </a:rPr>
              <a:t>Romans </a:t>
            </a:r>
            <a:r>
              <a:rPr lang="en-US" sz="1900" b="1" dirty="0" smtClean="0">
                <a:solidFill>
                  <a:schemeClr val="tx1"/>
                </a:solidFill>
              </a:rPr>
              <a:t>1:16  For I am not ashamed of the gospel of Christ, </a:t>
            </a:r>
            <a:r>
              <a:rPr lang="en-US" sz="1900" b="1" u="sng" dirty="0" smtClean="0">
                <a:solidFill>
                  <a:schemeClr val="tx1"/>
                </a:solidFill>
              </a:rPr>
              <a:t>for it is the power of God to salvation for everyone who believes</a:t>
            </a:r>
            <a:r>
              <a:rPr lang="en-US" sz="1900" b="1" dirty="0" smtClean="0">
                <a:solidFill>
                  <a:schemeClr val="tx1"/>
                </a:solidFill>
              </a:rPr>
              <a:t>, </a:t>
            </a:r>
            <a:endParaRPr lang="en-US" sz="1900" dirty="0" smtClean="0">
              <a:solidFill>
                <a:schemeClr val="tx1"/>
              </a:solidFill>
            </a:endParaRPr>
          </a:p>
          <a:p>
            <a:pPr algn="l">
              <a:buFont typeface="Arial" pitchFamily="34" charset="0"/>
              <a:buChar char="•"/>
            </a:pPr>
            <a:r>
              <a:rPr lang="en-US" sz="1900" dirty="0" smtClean="0">
                <a:solidFill>
                  <a:schemeClr val="tx1"/>
                </a:solidFill>
              </a:rPr>
              <a:t>Power in the gospel</a:t>
            </a:r>
          </a:p>
          <a:p>
            <a:pPr algn="l"/>
            <a:endParaRPr lang="en-US" sz="1400" dirty="0" smtClean="0">
              <a:solidFill>
                <a:schemeClr val="tx1"/>
              </a:solidFill>
            </a:endParaRPr>
          </a:p>
          <a:p>
            <a:pPr algn="l"/>
            <a:r>
              <a:rPr lang="en-US" sz="1900" b="1" dirty="0" smtClean="0">
                <a:solidFill>
                  <a:schemeClr val="tx1"/>
                </a:solidFill>
              </a:rPr>
              <a:t>Why be so clear on the gospel? So we don’t make false converts</a:t>
            </a:r>
            <a:r>
              <a:rPr lang="en-US" sz="1900" b="1" dirty="0" smtClean="0">
                <a:solidFill>
                  <a:schemeClr val="tx1"/>
                </a:solidFill>
              </a:rPr>
              <a:t>!</a:t>
            </a:r>
          </a:p>
          <a:p>
            <a:pPr algn="l"/>
            <a:endParaRPr lang="en-US" sz="1400" b="1" dirty="0" smtClean="0">
              <a:solidFill>
                <a:schemeClr val="tx1"/>
              </a:solidFill>
            </a:endParaRPr>
          </a:p>
          <a:p>
            <a:pPr algn="l"/>
            <a:r>
              <a:rPr lang="en-US" sz="1900" b="1" dirty="0" smtClean="0">
                <a:solidFill>
                  <a:schemeClr val="tx1"/>
                </a:solidFill>
              </a:rPr>
              <a:t>2 things it takes to be saved- </a:t>
            </a:r>
            <a:r>
              <a:rPr lang="en-US" sz="1900" b="1" dirty="0" smtClean="0">
                <a:solidFill>
                  <a:srgbClr val="FF0000"/>
                </a:solidFill>
              </a:rPr>
              <a:t>Repent &amp; believe</a:t>
            </a:r>
            <a:endParaRPr lang="en-US" sz="1900" b="1" dirty="0" smtClean="0">
              <a:solidFill>
                <a:srgbClr val="FF0000"/>
              </a:solidFill>
            </a:endParaRPr>
          </a:p>
          <a:p>
            <a:pPr marL="514350" indent="-514350" algn="l"/>
            <a:endParaRPr lang="en-US" i="1" dirty="0" smtClean="0">
              <a:solidFill>
                <a:schemeClr val="tx1"/>
              </a:solidFill>
            </a:endParaRPr>
          </a:p>
          <a:p>
            <a:pPr marL="514350" indent="-514350" algn="l"/>
            <a:endParaRPr lang="en-US" b="1" dirty="0" smtClean="0">
              <a:solidFill>
                <a:srgbClr val="FF0000"/>
              </a:solidFill>
            </a:endParaRPr>
          </a:p>
          <a:p>
            <a:pPr marL="514350" indent="-514350" algn="l">
              <a:buFont typeface="+mj-lt"/>
              <a:buAutoNum type="arabicPeriod"/>
            </a:pPr>
            <a:endParaRPr lang="en-US" b="1" dirty="0" smtClean="0">
              <a:solidFill>
                <a:srgbClr val="FF0000"/>
              </a:solidFill>
            </a:endParaRPr>
          </a:p>
          <a:p>
            <a:pPr marL="514350" indent="-514350" algn="l"/>
            <a:endParaRPr lang="en-US" b="1" dirty="0">
              <a:solidFill>
                <a:srgbClr val="FF0000"/>
              </a:solidFill>
            </a:endParaRPr>
          </a:p>
        </p:txBody>
      </p:sp>
      <p:sp>
        <p:nvSpPr>
          <p:cNvPr id="5" name="Rectangle 4"/>
          <p:cNvSpPr/>
          <p:nvPr/>
        </p:nvSpPr>
        <p:spPr>
          <a:xfrm>
            <a:off x="228600" y="1600200"/>
            <a:ext cx="8839200" cy="4893647"/>
          </a:xfrm>
          <a:prstGeom prst="rect">
            <a:avLst/>
          </a:prstGeom>
        </p:spPr>
        <p:txBody>
          <a:bodyPr wrap="square">
            <a:spAutoFit/>
          </a:bodyPr>
          <a:lstStyle/>
          <a:p>
            <a:pPr lvl="0"/>
            <a:r>
              <a:rPr lang="en-US" sz="2400" b="1" dirty="0" smtClean="0">
                <a:solidFill>
                  <a:srgbClr val="FF0000"/>
                </a:solidFill>
              </a:rPr>
              <a:t>1. Creator</a:t>
            </a:r>
            <a:endParaRPr lang="en-US" sz="2400" dirty="0" smtClean="0">
              <a:solidFill>
                <a:srgbClr val="FF0000"/>
              </a:solidFill>
            </a:endParaRPr>
          </a:p>
          <a:p>
            <a:pPr lvl="0"/>
            <a:r>
              <a:rPr lang="en-US" sz="2400" b="1" dirty="0" smtClean="0">
                <a:solidFill>
                  <a:srgbClr val="FF0000"/>
                </a:solidFill>
              </a:rPr>
              <a:t>2. Conviction</a:t>
            </a:r>
            <a:endParaRPr lang="en-US" sz="2400" dirty="0" smtClean="0">
              <a:solidFill>
                <a:srgbClr val="FF0000"/>
              </a:solidFill>
            </a:endParaRPr>
          </a:p>
          <a:p>
            <a:pPr lvl="0"/>
            <a:r>
              <a:rPr lang="en-US" sz="2400" b="1" dirty="0" smtClean="0">
                <a:solidFill>
                  <a:srgbClr val="FF0000"/>
                </a:solidFill>
              </a:rPr>
              <a:t>3. Repent</a:t>
            </a:r>
            <a:endParaRPr lang="en-US" sz="2400" dirty="0" smtClean="0">
              <a:solidFill>
                <a:srgbClr val="FF0000"/>
              </a:solidFill>
            </a:endParaRPr>
          </a:p>
          <a:p>
            <a:pPr lvl="0"/>
            <a:r>
              <a:rPr lang="en-US" sz="2400" b="1" dirty="0" smtClean="0">
                <a:solidFill>
                  <a:srgbClr val="FF0000"/>
                </a:solidFill>
              </a:rPr>
              <a:t>4. Believe</a:t>
            </a:r>
            <a:endParaRPr lang="en-US" sz="2400" dirty="0" smtClean="0">
              <a:solidFill>
                <a:srgbClr val="FF0000"/>
              </a:solidFill>
            </a:endParaRPr>
          </a:p>
          <a:p>
            <a:pPr lvl="0"/>
            <a:r>
              <a:rPr lang="en-US" sz="2400" b="1" dirty="0" smtClean="0">
                <a:solidFill>
                  <a:srgbClr val="FF0000"/>
                </a:solidFill>
              </a:rPr>
              <a:t>5. </a:t>
            </a:r>
            <a:r>
              <a:rPr lang="en-US" sz="2400" b="1" dirty="0" smtClean="0">
                <a:solidFill>
                  <a:srgbClr val="FF0000"/>
                </a:solidFill>
              </a:rPr>
              <a:t>Accept</a:t>
            </a:r>
          </a:p>
          <a:p>
            <a:pPr lvl="0"/>
            <a:endParaRPr lang="en-US" sz="2400" b="1" dirty="0" smtClean="0">
              <a:solidFill>
                <a:srgbClr val="FF0000"/>
              </a:solidFill>
            </a:endParaRPr>
          </a:p>
          <a:p>
            <a:pPr lvl="0"/>
            <a:endParaRPr lang="en-US" sz="2400" b="1" dirty="0" smtClean="0">
              <a:solidFill>
                <a:srgbClr val="FF0000"/>
              </a:solidFill>
            </a:endParaRPr>
          </a:p>
          <a:p>
            <a:pPr lvl="0"/>
            <a:endParaRPr lang="en-US" sz="2400" b="1" dirty="0" smtClean="0">
              <a:solidFill>
                <a:srgbClr val="FF0000"/>
              </a:solidFill>
            </a:endParaRPr>
          </a:p>
          <a:p>
            <a:pPr lvl="0"/>
            <a:endParaRPr lang="en-US" sz="2400" b="1" dirty="0" smtClean="0">
              <a:solidFill>
                <a:srgbClr val="FF0000"/>
              </a:solidFill>
            </a:endParaRPr>
          </a:p>
          <a:p>
            <a:pPr lvl="0"/>
            <a:endParaRPr lang="en-US" sz="2400" b="1" dirty="0" smtClean="0">
              <a:solidFill>
                <a:srgbClr val="FF0000"/>
              </a:solidFill>
            </a:endParaRPr>
          </a:p>
          <a:p>
            <a:pPr lvl="0"/>
            <a:endParaRPr lang="en-US" sz="2400" b="1" dirty="0" smtClean="0">
              <a:solidFill>
                <a:srgbClr val="FF0000"/>
              </a:solidFill>
            </a:endParaRPr>
          </a:p>
          <a:p>
            <a:pPr lvl="0"/>
            <a:endParaRPr lang="en-US" sz="2400" dirty="0" smtClean="0">
              <a:solidFill>
                <a:srgbClr val="FF0000"/>
              </a:solidFill>
            </a:endParaRPr>
          </a:p>
          <a:p>
            <a:r>
              <a:rPr lang="en-US" sz="2400" b="1" dirty="0" smtClean="0">
                <a:solidFill>
                  <a:srgbClr val="FF0000"/>
                </a:solidFill>
              </a:rPr>
              <a:t> </a:t>
            </a:r>
            <a:endParaRPr lang="en-US" sz="2400" dirty="0" smtClean="0">
              <a:solidFill>
                <a:srgbClr val="FF0000"/>
              </a:solidFill>
            </a:endParaRPr>
          </a:p>
        </p:txBody>
      </p:sp>
      <p:pic>
        <p:nvPicPr>
          <p:cNvPr id="11267" name="Picture 3" descr="The Clear Gospel Invitation: Believe in Jesus for Eternal Life"/>
          <p:cNvPicPr>
            <a:picLocks noChangeAspect="1" noChangeArrowheads="1"/>
          </p:cNvPicPr>
          <p:nvPr/>
        </p:nvPicPr>
        <p:blipFill>
          <a:blip r:embed="rId2" cstate="print"/>
          <a:srcRect t="25000"/>
          <a:stretch>
            <a:fillRect/>
          </a:stretch>
        </p:blipFill>
        <p:spPr bwMode="auto">
          <a:xfrm>
            <a:off x="5181600" y="1752600"/>
            <a:ext cx="3586324" cy="157200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 Clear Gospel</a:t>
            </a:r>
            <a:br>
              <a:rPr lang="en-US" b="1" dirty="0" smtClean="0">
                <a:solidFill>
                  <a:srgbClr val="FF0000"/>
                </a:solidFill>
              </a:rPr>
            </a:br>
            <a:r>
              <a:rPr lang="en-US" sz="2700" b="1" dirty="0" smtClean="0">
                <a:solidFill>
                  <a:srgbClr val="FF0000"/>
                </a:solidFill>
              </a:rPr>
              <a:t>5 steps</a:t>
            </a:r>
            <a:endParaRPr lang="en-US" sz="2700" b="1" dirty="0">
              <a:solidFill>
                <a:srgbClr val="FF0000"/>
              </a:solidFill>
            </a:endParaRPr>
          </a:p>
        </p:txBody>
      </p:sp>
      <p:sp>
        <p:nvSpPr>
          <p:cNvPr id="3" name="Content Placeholder 2"/>
          <p:cNvSpPr>
            <a:spLocks noGrp="1"/>
          </p:cNvSpPr>
          <p:nvPr>
            <p:ph idx="1"/>
          </p:nvPr>
        </p:nvSpPr>
        <p:spPr>
          <a:xfrm>
            <a:off x="152400" y="1295400"/>
            <a:ext cx="8534400" cy="4830763"/>
          </a:xfrm>
        </p:spPr>
        <p:txBody>
          <a:bodyPr/>
          <a:lstStyle/>
          <a:p>
            <a:endParaRPr lang="en-US" dirty="0"/>
          </a:p>
          <a:p>
            <a:endParaRPr lang="en-US" dirty="0"/>
          </a:p>
        </p:txBody>
      </p:sp>
      <p:sp>
        <p:nvSpPr>
          <p:cNvPr id="4" name="Rectangle 3"/>
          <p:cNvSpPr/>
          <p:nvPr/>
        </p:nvSpPr>
        <p:spPr>
          <a:xfrm>
            <a:off x="228600" y="1295400"/>
            <a:ext cx="8382000" cy="4801314"/>
          </a:xfrm>
          <a:prstGeom prst="rect">
            <a:avLst/>
          </a:prstGeom>
        </p:spPr>
        <p:txBody>
          <a:bodyPr wrap="square">
            <a:spAutoFit/>
          </a:bodyPr>
          <a:lstStyle/>
          <a:p>
            <a:pPr lvl="0"/>
            <a:r>
              <a:rPr lang="en-US" b="1" dirty="0" smtClean="0">
                <a:solidFill>
                  <a:srgbClr val="FF0000"/>
                </a:solidFill>
              </a:rPr>
              <a:t>1. Creator- </a:t>
            </a:r>
            <a:r>
              <a:rPr lang="en-US" dirty="0" smtClean="0">
                <a:solidFill>
                  <a:srgbClr val="FF0000"/>
                </a:solidFill>
              </a:rPr>
              <a:t>for un-churched</a:t>
            </a:r>
          </a:p>
          <a:p>
            <a:pPr lvl="0"/>
            <a:r>
              <a:rPr lang="en-US" b="1" dirty="0" smtClean="0">
                <a:solidFill>
                  <a:srgbClr val="FF0000"/>
                </a:solidFill>
              </a:rPr>
              <a:t>Creation</a:t>
            </a:r>
            <a:r>
              <a:rPr lang="en-US" dirty="0" smtClean="0">
                <a:solidFill>
                  <a:srgbClr val="FF0000"/>
                </a:solidFill>
              </a:rPr>
              <a:t> proves there is a creator, </a:t>
            </a:r>
            <a:endParaRPr lang="en-US" dirty="0" smtClean="0">
              <a:solidFill>
                <a:srgbClr val="FF0000"/>
              </a:solidFill>
            </a:endParaRPr>
          </a:p>
          <a:p>
            <a:pPr lvl="0"/>
            <a:r>
              <a:rPr lang="en-US" b="1" dirty="0" smtClean="0">
                <a:solidFill>
                  <a:srgbClr val="FF0000"/>
                </a:solidFill>
              </a:rPr>
              <a:t>D</a:t>
            </a:r>
            <a:r>
              <a:rPr lang="en-US" b="1" dirty="0" smtClean="0">
                <a:solidFill>
                  <a:srgbClr val="FF0000"/>
                </a:solidFill>
              </a:rPr>
              <a:t>esign</a:t>
            </a:r>
            <a:r>
              <a:rPr lang="en-US" dirty="0" smtClean="0">
                <a:solidFill>
                  <a:srgbClr val="FF0000"/>
                </a:solidFill>
              </a:rPr>
              <a:t> </a:t>
            </a:r>
            <a:r>
              <a:rPr lang="en-US" dirty="0" smtClean="0">
                <a:solidFill>
                  <a:srgbClr val="FF0000"/>
                </a:solidFill>
              </a:rPr>
              <a:t>proves there is a designer, </a:t>
            </a:r>
            <a:endParaRPr lang="en-US" dirty="0" smtClean="0">
              <a:solidFill>
                <a:srgbClr val="FF0000"/>
              </a:solidFill>
            </a:endParaRPr>
          </a:p>
          <a:p>
            <a:pPr lvl="0"/>
            <a:r>
              <a:rPr lang="en-US" b="1" dirty="0" smtClean="0">
                <a:solidFill>
                  <a:srgbClr val="FF0000"/>
                </a:solidFill>
              </a:rPr>
              <a:t>L</a:t>
            </a:r>
            <a:r>
              <a:rPr lang="en-US" b="1" dirty="0" smtClean="0">
                <a:solidFill>
                  <a:srgbClr val="FF0000"/>
                </a:solidFill>
              </a:rPr>
              <a:t>aws</a:t>
            </a:r>
            <a:r>
              <a:rPr lang="en-US" dirty="0" smtClean="0">
                <a:solidFill>
                  <a:srgbClr val="FF0000"/>
                </a:solidFill>
              </a:rPr>
              <a:t> </a:t>
            </a:r>
            <a:r>
              <a:rPr lang="en-US" dirty="0" smtClean="0">
                <a:solidFill>
                  <a:srgbClr val="FF0000"/>
                </a:solidFill>
              </a:rPr>
              <a:t>prove there is a lawgiver.</a:t>
            </a:r>
          </a:p>
          <a:p>
            <a:pPr lvl="0"/>
            <a:endParaRPr lang="en-US" sz="1200" dirty="0" smtClean="0">
              <a:solidFill>
                <a:srgbClr val="FF0000"/>
              </a:solidFill>
            </a:endParaRPr>
          </a:p>
          <a:p>
            <a:pPr lvl="0"/>
            <a:r>
              <a:rPr lang="en-US" b="1" dirty="0" smtClean="0">
                <a:solidFill>
                  <a:srgbClr val="FF0000"/>
                </a:solidFill>
              </a:rPr>
              <a:t>2. Conviction</a:t>
            </a:r>
            <a:endParaRPr lang="en-US" dirty="0" smtClean="0">
              <a:solidFill>
                <a:srgbClr val="FF0000"/>
              </a:solidFill>
            </a:endParaRPr>
          </a:p>
          <a:p>
            <a:pPr lvl="0">
              <a:buFont typeface="Arial" pitchFamily="34" charset="0"/>
              <a:buChar char="•"/>
            </a:pPr>
            <a:r>
              <a:rPr lang="en-US" dirty="0" smtClean="0">
                <a:solidFill>
                  <a:srgbClr val="FF0000"/>
                </a:solidFill>
              </a:rPr>
              <a:t>Hook- create interest</a:t>
            </a:r>
          </a:p>
          <a:p>
            <a:pPr lvl="0">
              <a:buFont typeface="Arial" pitchFamily="34" charset="0"/>
              <a:buChar char="•"/>
            </a:pPr>
            <a:r>
              <a:rPr lang="en-US" dirty="0" smtClean="0">
                <a:solidFill>
                  <a:srgbClr val="FF0000"/>
                </a:solidFill>
              </a:rPr>
              <a:t>Eliminate false beliefs</a:t>
            </a:r>
          </a:p>
          <a:p>
            <a:pPr lvl="0">
              <a:buFont typeface="Arial" pitchFamily="34" charset="0"/>
              <a:buChar char="•"/>
            </a:pPr>
            <a:r>
              <a:rPr lang="en-US" dirty="0" smtClean="0">
                <a:solidFill>
                  <a:srgbClr val="FF0000"/>
                </a:solidFill>
              </a:rPr>
              <a:t>Bad news methods – judgment</a:t>
            </a:r>
          </a:p>
          <a:p>
            <a:pPr lvl="0">
              <a:buFont typeface="Arial" pitchFamily="34" charset="0"/>
              <a:buChar char="•"/>
            </a:pPr>
            <a:r>
              <a:rPr lang="en-US" dirty="0" smtClean="0">
                <a:solidFill>
                  <a:srgbClr val="FF0000"/>
                </a:solidFill>
              </a:rPr>
              <a:t>Gospel- good news Jesus paid it all</a:t>
            </a:r>
          </a:p>
          <a:p>
            <a:pPr lvl="0"/>
            <a:endParaRPr lang="en-US" sz="1200" dirty="0" smtClean="0">
              <a:solidFill>
                <a:srgbClr val="FF0000"/>
              </a:solidFill>
            </a:endParaRPr>
          </a:p>
          <a:p>
            <a:pPr lvl="0"/>
            <a:r>
              <a:rPr lang="en-US" b="1" dirty="0" smtClean="0">
                <a:solidFill>
                  <a:srgbClr val="FF0000"/>
                </a:solidFill>
              </a:rPr>
              <a:t>3. Repent- </a:t>
            </a:r>
            <a:r>
              <a:rPr lang="en-US" dirty="0" smtClean="0">
                <a:solidFill>
                  <a:srgbClr val="FF0000"/>
                </a:solidFill>
              </a:rPr>
              <a:t>change your mind about your sins </a:t>
            </a:r>
            <a:r>
              <a:rPr lang="en-US" dirty="0" smtClean="0">
                <a:solidFill>
                  <a:srgbClr val="FF0000"/>
                </a:solidFill>
              </a:rPr>
              <a:t>&amp; God</a:t>
            </a:r>
            <a:endParaRPr lang="en-US" dirty="0" smtClean="0">
              <a:solidFill>
                <a:srgbClr val="FF0000"/>
              </a:solidFill>
            </a:endParaRPr>
          </a:p>
          <a:p>
            <a:pPr lvl="0"/>
            <a:endParaRPr lang="en-US" sz="1200" dirty="0" smtClean="0">
              <a:solidFill>
                <a:srgbClr val="FF0000"/>
              </a:solidFill>
            </a:endParaRPr>
          </a:p>
          <a:p>
            <a:pPr lvl="0"/>
            <a:r>
              <a:rPr lang="en-US" b="1" dirty="0" smtClean="0">
                <a:solidFill>
                  <a:srgbClr val="FF0000"/>
                </a:solidFill>
              </a:rPr>
              <a:t>4. Believe- </a:t>
            </a:r>
            <a:r>
              <a:rPr lang="en-US" dirty="0" smtClean="0">
                <a:solidFill>
                  <a:srgbClr val="FF0000"/>
                </a:solidFill>
              </a:rPr>
              <a:t>what Jesus accomplished via the cross, death &amp; resurrection</a:t>
            </a:r>
          </a:p>
          <a:p>
            <a:pPr lvl="0">
              <a:buFont typeface="Arial" pitchFamily="34" charset="0"/>
              <a:buChar char="•"/>
            </a:pPr>
            <a:r>
              <a:rPr lang="en-US" b="1" dirty="0" smtClean="0">
                <a:solidFill>
                  <a:srgbClr val="FF0000"/>
                </a:solidFill>
              </a:rPr>
              <a:t>Repeat</a:t>
            </a:r>
            <a:r>
              <a:rPr lang="en-US" dirty="0" smtClean="0">
                <a:solidFill>
                  <a:srgbClr val="FF0000"/>
                </a:solidFill>
              </a:rPr>
              <a:t>- repent &amp; believe</a:t>
            </a:r>
          </a:p>
          <a:p>
            <a:pPr lvl="0"/>
            <a:endParaRPr lang="en-US" sz="1200" dirty="0" smtClean="0">
              <a:solidFill>
                <a:srgbClr val="FF0000"/>
              </a:solidFill>
            </a:endParaRPr>
          </a:p>
          <a:p>
            <a:pPr lvl="0"/>
            <a:r>
              <a:rPr lang="en-US" b="1" dirty="0" smtClean="0">
                <a:solidFill>
                  <a:srgbClr val="FF0000"/>
                </a:solidFill>
              </a:rPr>
              <a:t>5. </a:t>
            </a:r>
            <a:r>
              <a:rPr lang="en-US" b="1" dirty="0" smtClean="0">
                <a:solidFill>
                  <a:srgbClr val="FF0000"/>
                </a:solidFill>
              </a:rPr>
              <a:t>Accept Jesus as your Savior</a:t>
            </a:r>
            <a:endParaRPr lang="en-US" dirty="0" smtClean="0">
              <a:solidFill>
                <a:srgbClr val="FF0000"/>
              </a:solidFill>
            </a:endParaRPr>
          </a:p>
          <a:p>
            <a:r>
              <a:rPr lang="en-US" b="1" dirty="0" smtClean="0">
                <a:solidFill>
                  <a:srgbClr val="FF0000"/>
                </a:solidFill>
              </a:rPr>
              <a:t> </a:t>
            </a:r>
            <a:endParaRPr lang="en-US" dirty="0" smtClean="0">
              <a:solidFill>
                <a:srgbClr val="FF0000"/>
              </a:solidFill>
            </a:endParaRPr>
          </a:p>
        </p:txBody>
      </p:sp>
      <p:pic>
        <p:nvPicPr>
          <p:cNvPr id="2050" name="Picture 2" descr="What's the good news in the New Testament? – Seeking the kingdom"/>
          <p:cNvPicPr>
            <a:picLocks noChangeAspect="1" noChangeArrowheads="1"/>
          </p:cNvPicPr>
          <p:nvPr/>
        </p:nvPicPr>
        <p:blipFill>
          <a:blip r:embed="rId2" cstate="print"/>
          <a:srcRect l="8333" r="3333"/>
          <a:stretch>
            <a:fillRect/>
          </a:stretch>
        </p:blipFill>
        <p:spPr bwMode="auto">
          <a:xfrm>
            <a:off x="5181600" y="1219200"/>
            <a:ext cx="3962400" cy="2392393"/>
          </a:xfrm>
          <a:prstGeom prst="rect">
            <a:avLst/>
          </a:prstGeom>
          <a:noFill/>
        </p:spPr>
      </p:pic>
      <p:sp>
        <p:nvSpPr>
          <p:cNvPr id="2049" name="Rectangle 1"/>
          <p:cNvSpPr>
            <a:spLocks noChangeArrowheads="1"/>
          </p:cNvSpPr>
          <p:nvPr/>
        </p:nvSpPr>
        <p:spPr bwMode="auto">
          <a:xfrm>
            <a:off x="152400" y="5848291"/>
            <a:ext cx="89916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To Do: Study and practice </a:t>
            </a:r>
            <a:r>
              <a:rPr kumimoji="0" lang="en-US" sz="1400" b="1" i="0" u="none" strike="noStrike" cap="none" normalizeH="0" baseline="0" dirty="0" smtClean="0">
                <a:ln>
                  <a:noFill/>
                </a:ln>
                <a:solidFill>
                  <a:srgbClr val="FF0000"/>
                </a:solidFill>
                <a:effectLst/>
                <a:latin typeface="Calibri"/>
                <a:ea typeface="Calibri" pitchFamily="34" charset="0"/>
                <a:cs typeface="Arial" pitchFamily="34" charset="0"/>
              </a:rPr>
              <a:t>“</a:t>
            </a:r>
            <a:r>
              <a:rPr kumimoji="0" lang="en-US"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A Clear Gospel</a:t>
            </a:r>
            <a:r>
              <a:rPr kumimoji="0" lang="en-US" sz="1400" b="1" i="0" u="none" strike="noStrike" cap="none" normalizeH="0" baseline="0" dirty="0" smtClean="0">
                <a:ln>
                  <a:noFill/>
                </a:ln>
                <a:solidFill>
                  <a:srgbClr val="FF0000"/>
                </a:solidFill>
                <a:effectLst/>
                <a:latin typeface="Calibri"/>
                <a:ea typeface="Calibri" pitchFamily="34" charset="0"/>
                <a:cs typeface="Arial" pitchFamily="34" charset="0"/>
              </a:rPr>
              <a:t>”</a:t>
            </a:r>
            <a:r>
              <a:rPr kumimoji="0" lang="en-US"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 - </a:t>
            </a:r>
            <a:r>
              <a:rPr kumimoji="0" lang="en-US" sz="1400" b="0" i="0" u="none" strike="noStrike" cap="none" normalizeH="0" baseline="0" dirty="0" smtClean="0">
                <a:ln>
                  <a:noFill/>
                </a:ln>
                <a:solidFill>
                  <a:srgbClr val="FF0000"/>
                </a:solidFill>
                <a:effectLst/>
                <a:latin typeface="Arial" pitchFamily="34" charset="0"/>
                <a:ea typeface="Calibri" pitchFamily="34" charset="0"/>
                <a:cs typeface="Arial" pitchFamily="34" charset="0"/>
              </a:rPr>
              <a:t>chose your conviction method…..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Pray God would send people your way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Picture 5" descr="Saving Souls (@Savingsoul7) • Facebook"/>
          <p:cNvPicPr>
            <a:picLocks noChangeAspect="1" noChangeArrowheads="1"/>
          </p:cNvPicPr>
          <p:nvPr/>
        </p:nvPicPr>
        <p:blipFill>
          <a:blip r:embed="rId3" cstate="print"/>
          <a:srcRect t="18519" b="14815"/>
          <a:stretch>
            <a:fillRect/>
          </a:stretch>
        </p:blipFill>
        <p:spPr bwMode="auto">
          <a:xfrm>
            <a:off x="7000875" y="5181600"/>
            <a:ext cx="2143125" cy="1371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25562"/>
          </a:xfrm>
        </p:spPr>
        <p:txBody>
          <a:bodyPr>
            <a:normAutofit fontScale="90000"/>
          </a:bodyPr>
          <a:lstStyle/>
          <a:p>
            <a:r>
              <a:rPr lang="en-US" b="1" dirty="0" smtClean="0">
                <a:solidFill>
                  <a:srgbClr val="FF0000"/>
                </a:solidFill>
              </a:rPr>
              <a:t>1. Creator</a:t>
            </a:r>
            <a:r>
              <a:rPr lang="en-US" dirty="0" smtClean="0"/>
              <a:t/>
            </a:r>
            <a:br>
              <a:rPr lang="en-US" dirty="0" smtClean="0"/>
            </a:br>
            <a:r>
              <a:rPr lang="en-US" sz="3100" b="1" i="1" dirty="0" smtClean="0"/>
              <a:t>Creator- </a:t>
            </a:r>
            <a:r>
              <a:rPr lang="en-US" sz="3100" i="1" dirty="0" smtClean="0"/>
              <a:t>Creation to the Cross</a:t>
            </a:r>
            <a:r>
              <a:rPr lang="en-US" sz="3100" dirty="0" smtClean="0"/>
              <a:t> method. For people with no Christian background.</a:t>
            </a:r>
            <a:endParaRPr lang="en-US" sz="3100" dirty="0"/>
          </a:p>
        </p:txBody>
      </p:sp>
      <p:sp>
        <p:nvSpPr>
          <p:cNvPr id="3" name="Content Placeholder 2"/>
          <p:cNvSpPr>
            <a:spLocks noGrp="1"/>
          </p:cNvSpPr>
          <p:nvPr>
            <p:ph idx="1"/>
          </p:nvPr>
        </p:nvSpPr>
        <p:spPr>
          <a:xfrm>
            <a:off x="304800" y="1752600"/>
            <a:ext cx="8534400" cy="4144963"/>
          </a:xfrm>
        </p:spPr>
        <p:txBody>
          <a:bodyPr>
            <a:normAutofit/>
          </a:bodyPr>
          <a:lstStyle/>
          <a:p>
            <a:r>
              <a:rPr lang="en-US" b="1" u="sng" dirty="0" smtClean="0"/>
              <a:t>Creation</a:t>
            </a:r>
            <a:r>
              <a:rPr lang="en-US" b="1" dirty="0" smtClean="0"/>
              <a:t> proves there is a creator</a:t>
            </a:r>
            <a:endParaRPr lang="en-US" dirty="0" smtClean="0"/>
          </a:p>
          <a:p>
            <a:r>
              <a:rPr lang="en-US" b="1" u="sng" dirty="0" smtClean="0"/>
              <a:t>Design</a:t>
            </a:r>
            <a:r>
              <a:rPr lang="en-US" b="1" dirty="0" smtClean="0"/>
              <a:t> proves there is a designer greater than us</a:t>
            </a:r>
          </a:p>
          <a:p>
            <a:r>
              <a:rPr lang="en-US" b="1" u="sng" dirty="0" smtClean="0"/>
              <a:t>Laws</a:t>
            </a:r>
            <a:r>
              <a:rPr lang="en-US" b="1" dirty="0" smtClean="0"/>
              <a:t> or order proves there is a law giver</a:t>
            </a:r>
            <a:endParaRPr lang="en-US" dirty="0" smtClean="0"/>
          </a:p>
          <a:p>
            <a:pPr>
              <a:buNone/>
            </a:pPr>
            <a:endParaRPr lang="en-US" dirty="0"/>
          </a:p>
        </p:txBody>
      </p:sp>
      <p:pic>
        <p:nvPicPr>
          <p:cNvPr id="10242" name="Picture 2" descr="There Is A God! - YouTube"/>
          <p:cNvPicPr>
            <a:picLocks noChangeAspect="1" noChangeArrowheads="1"/>
          </p:cNvPicPr>
          <p:nvPr/>
        </p:nvPicPr>
        <p:blipFill>
          <a:blip r:embed="rId2" cstate="print"/>
          <a:srcRect l="14973" t="11404" r="8021" b="50581"/>
          <a:stretch>
            <a:fillRect/>
          </a:stretch>
        </p:blipFill>
        <p:spPr bwMode="auto">
          <a:xfrm>
            <a:off x="6934200" y="1524000"/>
            <a:ext cx="2209800" cy="613833"/>
          </a:xfrm>
          <a:prstGeom prst="rect">
            <a:avLst/>
          </a:prstGeom>
          <a:noFill/>
        </p:spPr>
      </p:pic>
      <p:pic>
        <p:nvPicPr>
          <p:cNvPr id="11266" name="Picture 2" descr="Heart circles an organic cow eating grass in a pasture and a glass of milk is overlaid."/>
          <p:cNvPicPr>
            <a:picLocks noChangeAspect="1" noChangeArrowheads="1"/>
          </p:cNvPicPr>
          <p:nvPr/>
        </p:nvPicPr>
        <p:blipFill>
          <a:blip r:embed="rId3" cstate="print"/>
          <a:srcRect l="10417" r="8333"/>
          <a:stretch>
            <a:fillRect/>
          </a:stretch>
        </p:blipFill>
        <p:spPr bwMode="auto">
          <a:xfrm>
            <a:off x="2057399" y="4419600"/>
            <a:ext cx="3191933" cy="2209800"/>
          </a:xfrm>
          <a:prstGeom prst="rect">
            <a:avLst/>
          </a:prstGeom>
          <a:noFill/>
        </p:spPr>
      </p:pic>
      <p:pic>
        <p:nvPicPr>
          <p:cNvPr id="11268" name="Picture 4" descr="Sydney Opera House Images – Browse 19,993 Stock Photos ..."/>
          <p:cNvPicPr>
            <a:picLocks noChangeAspect="1" noChangeArrowheads="1"/>
          </p:cNvPicPr>
          <p:nvPr/>
        </p:nvPicPr>
        <p:blipFill>
          <a:blip r:embed="rId4" cstate="print"/>
          <a:srcRect l="12901" t="42222" r="11667" b="2407"/>
          <a:stretch>
            <a:fillRect/>
          </a:stretch>
        </p:blipFill>
        <p:spPr bwMode="auto">
          <a:xfrm>
            <a:off x="5410200" y="4724400"/>
            <a:ext cx="3581400" cy="1752600"/>
          </a:xfrm>
          <a:prstGeom prst="rect">
            <a:avLst/>
          </a:prstGeom>
          <a:noFill/>
        </p:spPr>
      </p:pic>
      <p:pic>
        <p:nvPicPr>
          <p:cNvPr id="11270" name="Picture 6" descr="Amazon.com: Laminated Leonardo Da Vinci Mona Lisa Realism ..."/>
          <p:cNvPicPr>
            <a:picLocks noChangeAspect="1" noChangeArrowheads="1"/>
          </p:cNvPicPr>
          <p:nvPr/>
        </p:nvPicPr>
        <p:blipFill>
          <a:blip r:embed="rId5" cstate="print"/>
          <a:srcRect/>
          <a:stretch>
            <a:fillRect/>
          </a:stretch>
        </p:blipFill>
        <p:spPr bwMode="auto">
          <a:xfrm>
            <a:off x="0" y="4073978"/>
            <a:ext cx="1905000" cy="2784022"/>
          </a:xfrm>
          <a:prstGeom prst="rect">
            <a:avLst/>
          </a:prstGeom>
          <a:noFill/>
        </p:spPr>
      </p:pic>
      <p:pic>
        <p:nvPicPr>
          <p:cNvPr id="11272" name="Picture 8" descr="R2-1 Customizable Speed Limit Sign"/>
          <p:cNvPicPr>
            <a:picLocks noChangeAspect="1" noChangeArrowheads="1"/>
          </p:cNvPicPr>
          <p:nvPr/>
        </p:nvPicPr>
        <p:blipFill>
          <a:blip r:embed="rId6" cstate="print"/>
          <a:srcRect l="12500" r="12500"/>
          <a:stretch>
            <a:fillRect/>
          </a:stretch>
        </p:blipFill>
        <p:spPr bwMode="auto">
          <a:xfrm>
            <a:off x="7848600" y="3048000"/>
            <a:ext cx="914400" cy="121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200400" cy="1143000"/>
          </a:xfrm>
        </p:spPr>
        <p:txBody>
          <a:bodyPr>
            <a:normAutofit/>
          </a:bodyPr>
          <a:lstStyle/>
          <a:p>
            <a:r>
              <a:rPr lang="en-US" b="1" dirty="0" smtClean="0">
                <a:solidFill>
                  <a:srgbClr val="FF0000"/>
                </a:solidFill>
              </a:rPr>
              <a:t>2. Conviction</a:t>
            </a:r>
            <a:endParaRPr lang="en-US" b="1" dirty="0">
              <a:solidFill>
                <a:srgbClr val="FF0000"/>
              </a:solidFill>
            </a:endParaRPr>
          </a:p>
        </p:txBody>
      </p:sp>
      <p:sp>
        <p:nvSpPr>
          <p:cNvPr id="3" name="Content Placeholder 2"/>
          <p:cNvSpPr>
            <a:spLocks noGrp="1"/>
          </p:cNvSpPr>
          <p:nvPr>
            <p:ph idx="1"/>
          </p:nvPr>
        </p:nvSpPr>
        <p:spPr>
          <a:xfrm>
            <a:off x="228600" y="1371600"/>
            <a:ext cx="8458200" cy="5105400"/>
          </a:xfrm>
        </p:spPr>
        <p:txBody>
          <a:bodyPr>
            <a:normAutofit fontScale="92500" lnSpcReduction="20000"/>
          </a:bodyPr>
          <a:lstStyle/>
          <a:p>
            <a:pPr lvl="0">
              <a:buNone/>
            </a:pPr>
            <a:r>
              <a:rPr lang="en-US" b="1" dirty="0" smtClean="0"/>
              <a:t>Conviction- </a:t>
            </a:r>
            <a:r>
              <a:rPr lang="en-US" dirty="0" smtClean="0"/>
              <a:t>Help </a:t>
            </a:r>
            <a:r>
              <a:rPr lang="en-US" dirty="0" smtClean="0"/>
              <a:t>them realize they are sinners in need of a Savior. You present the bad news so that the good news is good news.</a:t>
            </a:r>
          </a:p>
          <a:p>
            <a:pPr lvl="0">
              <a:buNone/>
            </a:pPr>
            <a:endParaRPr lang="en-US" sz="2200" dirty="0" smtClean="0"/>
          </a:p>
          <a:p>
            <a:pPr lvl="0">
              <a:buNone/>
            </a:pPr>
            <a:r>
              <a:rPr lang="en-US" b="1" dirty="0" smtClean="0">
                <a:solidFill>
                  <a:srgbClr val="FF0000"/>
                </a:solidFill>
              </a:rPr>
              <a:t>A. Hook or create interest: </a:t>
            </a:r>
            <a:r>
              <a:rPr lang="en-US" dirty="0" smtClean="0">
                <a:solidFill>
                  <a:srgbClr val="FF0000"/>
                </a:solidFill>
              </a:rPr>
              <a:t>Different things may appeal to different people:</a:t>
            </a:r>
          </a:p>
          <a:p>
            <a:pPr lvl="0"/>
            <a:r>
              <a:rPr lang="en-US" dirty="0" smtClean="0"/>
              <a:t>If you want your sins forgiven today</a:t>
            </a:r>
          </a:p>
          <a:p>
            <a:pPr lvl="0"/>
            <a:r>
              <a:rPr lang="en-US" dirty="0" smtClean="0"/>
              <a:t>If you want to get right with God</a:t>
            </a:r>
          </a:p>
          <a:p>
            <a:pPr lvl="0"/>
            <a:r>
              <a:rPr lang="en-US" dirty="0" smtClean="0"/>
              <a:t>If you want the hope of heaven and have eternal life</a:t>
            </a:r>
          </a:p>
          <a:p>
            <a:pPr lvl="0"/>
            <a:r>
              <a:rPr lang="en-US" dirty="0" smtClean="0"/>
              <a:t>If you want God to change your life….etc.</a:t>
            </a:r>
          </a:p>
          <a:p>
            <a:r>
              <a:rPr lang="en-US" b="1" dirty="0" smtClean="0">
                <a:solidFill>
                  <a:srgbClr val="FF0000"/>
                </a:solidFill>
              </a:rPr>
              <a:t>Transition- but first you must realize that….</a:t>
            </a:r>
            <a:endParaRPr lang="en-US" dirty="0" smtClean="0">
              <a:solidFill>
                <a:srgbClr val="FF0000"/>
              </a:solidFill>
            </a:endParaRPr>
          </a:p>
          <a:p>
            <a:pPr lvl="0">
              <a:buNone/>
            </a:pPr>
            <a:endParaRPr lang="en-US" dirty="0" smtClean="0"/>
          </a:p>
          <a:p>
            <a:pPr>
              <a:buNone/>
            </a:pPr>
            <a:endParaRPr lang="en-US" b="1" u="sng" dirty="0" smtClean="0">
              <a:solidFill>
                <a:srgbClr val="FF0000"/>
              </a:solidFill>
            </a:endParaRPr>
          </a:p>
        </p:txBody>
      </p:sp>
      <p:pic>
        <p:nvPicPr>
          <p:cNvPr id="10242" name="Picture 2" descr="Prime Video: Conviction: Season 1"/>
          <p:cNvPicPr>
            <a:picLocks noChangeAspect="1" noChangeArrowheads="1"/>
          </p:cNvPicPr>
          <p:nvPr/>
        </p:nvPicPr>
        <p:blipFill>
          <a:blip r:embed="rId2" cstate="print"/>
          <a:srcRect t="66946"/>
          <a:stretch>
            <a:fillRect/>
          </a:stretch>
        </p:blipFill>
        <p:spPr bwMode="auto">
          <a:xfrm>
            <a:off x="3429000" y="0"/>
            <a:ext cx="5715000" cy="14167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924800" cy="1143000"/>
          </a:xfrm>
        </p:spPr>
        <p:txBody>
          <a:bodyPr>
            <a:normAutofit/>
          </a:bodyPr>
          <a:lstStyle/>
          <a:p>
            <a:r>
              <a:rPr lang="en-US" b="1" dirty="0" smtClean="0">
                <a:solidFill>
                  <a:srgbClr val="FF0000"/>
                </a:solidFill>
              </a:rPr>
              <a:t>B. Eliminate false beliefs</a:t>
            </a:r>
            <a:endParaRPr lang="en-US" b="1" dirty="0">
              <a:solidFill>
                <a:srgbClr val="FF0000"/>
              </a:solidFill>
            </a:endParaRPr>
          </a:p>
        </p:txBody>
      </p:sp>
      <p:sp>
        <p:nvSpPr>
          <p:cNvPr id="3" name="Content Placeholder 2"/>
          <p:cNvSpPr>
            <a:spLocks noGrp="1"/>
          </p:cNvSpPr>
          <p:nvPr>
            <p:ph idx="1"/>
          </p:nvPr>
        </p:nvSpPr>
        <p:spPr>
          <a:xfrm>
            <a:off x="457200" y="2057400"/>
            <a:ext cx="8229600" cy="4525963"/>
          </a:xfrm>
        </p:spPr>
        <p:txBody>
          <a:bodyPr/>
          <a:lstStyle/>
          <a:p>
            <a:pPr>
              <a:buNone/>
            </a:pPr>
            <a:r>
              <a:rPr lang="en-US" b="1" dirty="0" smtClean="0"/>
              <a:t>You don’t get to heaven:</a:t>
            </a:r>
            <a:endParaRPr lang="en-US" dirty="0" smtClean="0"/>
          </a:p>
          <a:p>
            <a:pPr lvl="0"/>
            <a:r>
              <a:rPr lang="en-US" dirty="0" smtClean="0"/>
              <a:t>By being a good person</a:t>
            </a:r>
          </a:p>
          <a:p>
            <a:pPr lvl="0"/>
            <a:r>
              <a:rPr lang="en-US" dirty="0" smtClean="0"/>
              <a:t>Because you go to church</a:t>
            </a:r>
          </a:p>
          <a:p>
            <a:pPr lvl="0"/>
            <a:r>
              <a:rPr lang="en-US" dirty="0" smtClean="0"/>
              <a:t>Been baptized</a:t>
            </a:r>
          </a:p>
          <a:p>
            <a:pPr lvl="0"/>
            <a:r>
              <a:rPr lang="en-US" dirty="0" smtClean="0"/>
              <a:t>By your good works outweighing your bad works 51% good works does not get you to heaven.</a:t>
            </a:r>
          </a:p>
          <a:p>
            <a:pPr>
              <a:buNone/>
            </a:pPr>
            <a:endParaRPr lang="en-US" dirty="0"/>
          </a:p>
        </p:txBody>
      </p:sp>
      <p:sp>
        <p:nvSpPr>
          <p:cNvPr id="8193" name="Rectangle 1"/>
          <p:cNvSpPr>
            <a:spLocks noChangeArrowheads="1"/>
          </p:cNvSpPr>
          <p:nvPr/>
        </p:nvSpPr>
        <p:spPr bwMode="auto">
          <a:xfrm>
            <a:off x="152400" y="1383640"/>
            <a:ext cx="8763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ea typeface="Calibri" pitchFamily="34" charset="0"/>
                <a:cs typeface="Arial" pitchFamily="34" charset="0"/>
              </a:rPr>
              <a:t>(Proverbs 20:6 </a:t>
            </a:r>
            <a:r>
              <a:rPr kumimoji="0" lang="en-US" sz="20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Most men will </a:t>
            </a:r>
            <a:r>
              <a:rPr kumimoji="0" lang="en-US" sz="2000" b="0" i="0" u="none" strike="noStrike" cap="none" normalizeH="0" baseline="0" dirty="0" smtClean="0">
                <a:ln>
                  <a:noFill/>
                </a:ln>
                <a:solidFill>
                  <a:srgbClr val="00B050"/>
                </a:solidFill>
                <a:effectLst/>
                <a:latin typeface="Arial" pitchFamily="34" charset="0"/>
                <a:ea typeface="Calibri" pitchFamily="34" charset="0"/>
                <a:cs typeface="Arial" pitchFamily="34" charset="0"/>
              </a:rPr>
              <a:t>proclaim each his own goodness</a:t>
            </a:r>
            <a:r>
              <a:rPr lang="en-US" sz="2000" b="1" dirty="0" smtClean="0">
                <a:solidFill>
                  <a:srgbClr val="00B050"/>
                </a:solidFill>
                <a:latin typeface="Calibri" pitchFamily="34" charset="0"/>
                <a:ea typeface="Calibri" pitchFamily="34" charset="0"/>
                <a:cs typeface="Times New Roman" pitchFamily="18" charset="0"/>
              </a:rPr>
              <a:t>………..)</a:t>
            </a:r>
            <a:endParaRPr kumimoji="0" lang="en-US" sz="20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p:txBody>
      </p:sp>
      <p:pic>
        <p:nvPicPr>
          <p:cNvPr id="8195" name="Picture 3" descr="Oh You Can’t Get To Heaven Song Lyrics | Top 100 Bible Songs For Kids"/>
          <p:cNvPicPr>
            <a:picLocks noChangeAspect="1" noChangeArrowheads="1"/>
          </p:cNvPicPr>
          <p:nvPr/>
        </p:nvPicPr>
        <p:blipFill>
          <a:blip r:embed="rId2" cstate="print"/>
          <a:srcRect l="50638" t="28571" b="26531"/>
          <a:stretch>
            <a:fillRect/>
          </a:stretch>
        </p:blipFill>
        <p:spPr bwMode="auto">
          <a:xfrm>
            <a:off x="5417128" y="2133600"/>
            <a:ext cx="3574472"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172200"/>
          </a:xfrm>
        </p:spPr>
        <p:txBody>
          <a:bodyPr>
            <a:normAutofit fontScale="77500" lnSpcReduction="20000"/>
          </a:bodyPr>
          <a:lstStyle/>
          <a:p>
            <a:pPr lvl="0">
              <a:buNone/>
            </a:pPr>
            <a:r>
              <a:rPr lang="en-US" b="1" dirty="0" smtClean="0">
                <a:solidFill>
                  <a:srgbClr val="FF0000"/>
                </a:solidFill>
              </a:rPr>
              <a:t>C. Bad news methods- </a:t>
            </a:r>
            <a:r>
              <a:rPr lang="en-US" dirty="0" smtClean="0"/>
              <a:t>Show them their sin so they will see their need for a Savior. The good news won’t be good until they hear the bad news.</a:t>
            </a:r>
          </a:p>
          <a:p>
            <a:pPr>
              <a:buNone/>
            </a:pPr>
            <a:endParaRPr lang="en-US" b="1" dirty="0" smtClean="0">
              <a:solidFill>
                <a:srgbClr val="FF0000"/>
              </a:solidFill>
            </a:endParaRPr>
          </a:p>
          <a:p>
            <a:pPr marL="514350" lvl="0" indent="-514350">
              <a:buAutoNum type="arabicPeriod"/>
            </a:pPr>
            <a:r>
              <a:rPr lang="en-US" b="1" dirty="0" smtClean="0">
                <a:solidFill>
                  <a:srgbClr val="00B050"/>
                </a:solidFill>
              </a:rPr>
              <a:t>Romans 3:23  for all have sinned and fall short of the glory of God,</a:t>
            </a:r>
          </a:p>
          <a:p>
            <a:pPr marL="514350" lvl="0" indent="-514350">
              <a:buNone/>
            </a:pPr>
            <a:endParaRPr lang="en-US" b="1" dirty="0" smtClean="0">
              <a:solidFill>
                <a:srgbClr val="00B050"/>
              </a:solidFill>
            </a:endParaRPr>
          </a:p>
          <a:p>
            <a:pPr>
              <a:buNone/>
            </a:pPr>
            <a:r>
              <a:rPr lang="en-US" b="1" dirty="0" smtClean="0">
                <a:solidFill>
                  <a:srgbClr val="0070C0"/>
                </a:solidFill>
              </a:rPr>
              <a:t>Diagnostic questions</a:t>
            </a:r>
            <a:endParaRPr lang="en-US" dirty="0" smtClean="0">
              <a:solidFill>
                <a:srgbClr val="0070C0"/>
              </a:solidFill>
            </a:endParaRPr>
          </a:p>
          <a:p>
            <a:pPr>
              <a:buNone/>
            </a:pPr>
            <a:r>
              <a:rPr lang="en-US" b="1" dirty="0" smtClean="0">
                <a:solidFill>
                  <a:srgbClr val="FF0000"/>
                </a:solidFill>
              </a:rPr>
              <a:t>2. Ray Comfort uses the law this way:</a:t>
            </a:r>
            <a:endParaRPr lang="en-US" dirty="0" smtClean="0">
              <a:solidFill>
                <a:srgbClr val="FF0000"/>
              </a:solidFill>
            </a:endParaRPr>
          </a:p>
          <a:p>
            <a:r>
              <a:rPr lang="en-US" dirty="0" smtClean="0"/>
              <a:t>Have you ever lied? Have you ever stolen? What does that make you? A lying thief…..</a:t>
            </a:r>
          </a:p>
          <a:p>
            <a:r>
              <a:rPr lang="en-US" dirty="0" smtClean="0"/>
              <a:t>Have you ever lusted? Jesus said “if you commit lust in your heart you have committed adultery in your heart”. What does that make you- a lying, thieving adulterer at heart.</a:t>
            </a:r>
          </a:p>
          <a:p>
            <a:r>
              <a:rPr lang="en-US" dirty="0" smtClean="0"/>
              <a:t>On judgment day do you think you would go to heaven or hell? Does that concern you?</a:t>
            </a:r>
          </a:p>
          <a:p>
            <a:pPr>
              <a:buNone/>
            </a:pPr>
            <a:endParaRPr lang="en-US" b="1" dirty="0" smtClean="0">
              <a:solidFill>
                <a:srgbClr val="FF0000"/>
              </a:solidFill>
            </a:endParaRPr>
          </a:p>
          <a:p>
            <a:pPr>
              <a:buNone/>
            </a:pPr>
            <a:endParaRPr lang="en-US" b="1" dirty="0" smtClean="0">
              <a:solidFill>
                <a:srgbClr val="FF0000"/>
              </a:solidFill>
            </a:endParaRPr>
          </a:p>
          <a:p>
            <a:endParaRPr lang="en-US" dirty="0"/>
          </a:p>
        </p:txBody>
      </p:sp>
      <p:pic>
        <p:nvPicPr>
          <p:cNvPr id="6146" name="Picture 2" descr="10 tips for delivering bad news—Commentary"/>
          <p:cNvPicPr>
            <a:picLocks noChangeAspect="1" noChangeArrowheads="1"/>
          </p:cNvPicPr>
          <p:nvPr/>
        </p:nvPicPr>
        <p:blipFill>
          <a:blip r:embed="rId2" cstate="print"/>
          <a:srcRect l="15586" t="17241" r="13435" b="13793"/>
          <a:stretch>
            <a:fillRect/>
          </a:stretch>
        </p:blipFill>
        <p:spPr bwMode="auto">
          <a:xfrm>
            <a:off x="7010400" y="2286000"/>
            <a:ext cx="1771650" cy="1143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791200" cy="1143000"/>
          </a:xfrm>
        </p:spPr>
        <p:txBody>
          <a:bodyPr>
            <a:normAutofit fontScale="90000"/>
          </a:bodyPr>
          <a:lstStyle/>
          <a:p>
            <a:r>
              <a:rPr lang="en-US" b="1" dirty="0" smtClean="0">
                <a:solidFill>
                  <a:srgbClr val="FF0000"/>
                </a:solidFill>
              </a:rPr>
              <a:t/>
            </a:r>
            <a:br>
              <a:rPr lang="en-US" b="1" dirty="0" smtClean="0">
                <a:solidFill>
                  <a:srgbClr val="FF0000"/>
                </a:solidFill>
              </a:rPr>
            </a:br>
            <a:endParaRPr lang="en-US" dirty="0"/>
          </a:p>
        </p:txBody>
      </p:sp>
      <p:sp>
        <p:nvSpPr>
          <p:cNvPr id="3" name="Content Placeholder 2"/>
          <p:cNvSpPr>
            <a:spLocks noGrp="1"/>
          </p:cNvSpPr>
          <p:nvPr>
            <p:ph idx="1"/>
          </p:nvPr>
        </p:nvSpPr>
        <p:spPr>
          <a:xfrm>
            <a:off x="228600" y="304800"/>
            <a:ext cx="8686800" cy="6324600"/>
          </a:xfrm>
        </p:spPr>
        <p:txBody>
          <a:bodyPr>
            <a:normAutofit fontScale="25000" lnSpcReduction="20000"/>
          </a:bodyPr>
          <a:lstStyle/>
          <a:p>
            <a:pPr>
              <a:buNone/>
            </a:pPr>
            <a:endParaRPr lang="en-US" sz="4000" dirty="0" smtClean="0"/>
          </a:p>
          <a:p>
            <a:pPr lvl="0">
              <a:buNone/>
            </a:pPr>
            <a:r>
              <a:rPr lang="en-US" sz="9600" b="1" i="1" dirty="0" smtClean="0">
                <a:solidFill>
                  <a:srgbClr val="FF0000"/>
                </a:solidFill>
              </a:rPr>
              <a:t>3.</a:t>
            </a:r>
            <a:r>
              <a:rPr lang="en-US" sz="6200" b="1" i="1" dirty="0" smtClean="0">
                <a:solidFill>
                  <a:srgbClr val="FF0000"/>
                </a:solidFill>
              </a:rPr>
              <a:t> </a:t>
            </a:r>
            <a:r>
              <a:rPr lang="en-US" sz="9600" b="1" i="1" dirty="0" smtClean="0">
                <a:solidFill>
                  <a:srgbClr val="FF0000"/>
                </a:solidFill>
              </a:rPr>
              <a:t>Jack </a:t>
            </a:r>
            <a:r>
              <a:rPr lang="en-US" sz="9600" b="1" i="1" dirty="0" err="1" smtClean="0">
                <a:solidFill>
                  <a:srgbClr val="FF0000"/>
                </a:solidFill>
              </a:rPr>
              <a:t>Hyles</a:t>
            </a:r>
            <a:r>
              <a:rPr lang="en-US" sz="9600" b="1" i="1" dirty="0" smtClean="0">
                <a:solidFill>
                  <a:srgbClr val="FF0000"/>
                </a:solidFill>
              </a:rPr>
              <a:t> method:</a:t>
            </a:r>
            <a:endParaRPr lang="en-US" sz="9600" dirty="0" smtClean="0">
              <a:solidFill>
                <a:srgbClr val="FF0000"/>
              </a:solidFill>
            </a:endParaRPr>
          </a:p>
          <a:p>
            <a:r>
              <a:rPr lang="en-US" sz="9600" b="1" i="1" dirty="0" smtClean="0">
                <a:solidFill>
                  <a:srgbClr val="0070C0"/>
                </a:solidFill>
              </a:rPr>
              <a:t>“If you were to die today do you think you would go to heaven? Why or why not?” </a:t>
            </a:r>
            <a:endParaRPr lang="en-US" sz="9600" b="1" dirty="0" smtClean="0">
              <a:solidFill>
                <a:srgbClr val="0070C0"/>
              </a:solidFill>
            </a:endParaRPr>
          </a:p>
          <a:p>
            <a:pPr>
              <a:buNone/>
            </a:pPr>
            <a:endParaRPr lang="en-US" sz="8000" dirty="0" smtClean="0"/>
          </a:p>
          <a:p>
            <a:pPr lvl="0">
              <a:buNone/>
            </a:pPr>
            <a:r>
              <a:rPr lang="en-US" sz="9600" b="1" dirty="0" smtClean="0">
                <a:solidFill>
                  <a:srgbClr val="FF0000"/>
                </a:solidFill>
              </a:rPr>
              <a:t>4.Evangelism Explosion by James Kennedy</a:t>
            </a:r>
            <a:endParaRPr lang="en-US" sz="9600" dirty="0" smtClean="0">
              <a:solidFill>
                <a:srgbClr val="FF0000"/>
              </a:solidFill>
            </a:endParaRPr>
          </a:p>
          <a:p>
            <a:r>
              <a:rPr lang="en-US" sz="9600" b="1" i="1" dirty="0" smtClean="0">
                <a:solidFill>
                  <a:srgbClr val="0070C0"/>
                </a:solidFill>
              </a:rPr>
              <a:t>Have you gotten to the place in your spiritual life where you know for certain that if you were to die today you would go to heaven?</a:t>
            </a:r>
          </a:p>
          <a:p>
            <a:pPr>
              <a:buNone/>
            </a:pPr>
            <a:endParaRPr lang="en-US" sz="8000" b="1" dirty="0" smtClean="0">
              <a:solidFill>
                <a:srgbClr val="0070C0"/>
              </a:solidFill>
            </a:endParaRPr>
          </a:p>
          <a:p>
            <a:r>
              <a:rPr lang="en-US" sz="9600" i="1" dirty="0" smtClean="0"/>
              <a:t>“</a:t>
            </a:r>
            <a:r>
              <a:rPr lang="en-US" sz="9600" b="1" i="1" dirty="0" smtClean="0">
                <a:solidFill>
                  <a:srgbClr val="0070C0"/>
                </a:solidFill>
              </a:rPr>
              <a:t>Suppose you were to die tonight and stand before God and He were to say to you, ‘Why should I let you into my heaven?”, what would you say?’</a:t>
            </a:r>
            <a:endParaRPr lang="en-US" sz="9600" dirty="0" smtClean="0"/>
          </a:p>
          <a:p>
            <a:pPr>
              <a:buNone/>
            </a:pPr>
            <a:endParaRPr lang="en-US" sz="8000" dirty="0" smtClean="0"/>
          </a:p>
          <a:p>
            <a:pPr lvl="0">
              <a:buNone/>
            </a:pPr>
            <a:r>
              <a:rPr lang="en-US" sz="9600" b="1" dirty="0" smtClean="0">
                <a:solidFill>
                  <a:srgbClr val="FF0000"/>
                </a:solidFill>
              </a:rPr>
              <a:t>5. Romans Road Method-</a:t>
            </a:r>
            <a:r>
              <a:rPr lang="en-US" sz="9600" dirty="0" smtClean="0">
                <a:solidFill>
                  <a:srgbClr val="FF0000"/>
                </a:solidFill>
              </a:rPr>
              <a:t> </a:t>
            </a:r>
            <a:r>
              <a:rPr lang="en-US" sz="9600" dirty="0" smtClean="0"/>
              <a:t>(</a:t>
            </a:r>
            <a:r>
              <a:rPr lang="en-US" sz="9600" dirty="0" err="1" smtClean="0"/>
              <a:t>google</a:t>
            </a:r>
            <a:r>
              <a:rPr lang="en-US" sz="9600" dirty="0" smtClean="0"/>
              <a:t> it for further explanation if interested) Uses the book of </a:t>
            </a:r>
            <a:r>
              <a:rPr lang="en-US" sz="9600" b="1" dirty="0" smtClean="0">
                <a:solidFill>
                  <a:srgbClr val="0070C0"/>
                </a:solidFill>
              </a:rPr>
              <a:t>Romans 3:23, 6:23, 5:8, 10:9, 10:17 </a:t>
            </a:r>
            <a:r>
              <a:rPr lang="en-US" sz="9600" dirty="0" smtClean="0"/>
              <a:t>to present the gospel.</a:t>
            </a:r>
          </a:p>
          <a:p>
            <a:pPr>
              <a:buNone/>
            </a:pPr>
            <a:endParaRPr lang="en-US" sz="9600" dirty="0" smtClean="0"/>
          </a:p>
          <a:p>
            <a:pPr>
              <a:buNone/>
            </a:pPr>
            <a:endParaRPr lang="en-US" sz="9600" b="1" dirty="0" smtClean="0">
              <a:solidFill>
                <a:srgbClr val="FF0000"/>
              </a:solidFill>
            </a:endParaRPr>
          </a:p>
          <a:p>
            <a:pPr>
              <a:buNone/>
            </a:pPr>
            <a:endParaRPr lang="en-US" sz="9600" b="1" dirty="0" smtClean="0">
              <a:solidFill>
                <a:srgbClr val="FF0000"/>
              </a:solidFill>
            </a:endParaRPr>
          </a:p>
          <a:p>
            <a:pPr>
              <a:buNone/>
            </a:pPr>
            <a:r>
              <a:rPr lang="en-US" sz="6200" dirty="0" smtClean="0"/>
              <a:t/>
            </a:r>
            <a:br>
              <a:rPr lang="en-US" sz="6200" dirty="0" smtClean="0"/>
            </a:br>
            <a:r>
              <a:rPr lang="en-US" sz="6200" b="1" dirty="0" smtClean="0">
                <a:solidFill>
                  <a:srgbClr val="FF0000"/>
                </a:solidFill>
              </a:rPr>
              <a:t/>
            </a:r>
            <a:br>
              <a:rPr lang="en-US" sz="6200" b="1" dirty="0" smtClean="0">
                <a:solidFill>
                  <a:srgbClr val="FF0000"/>
                </a:solidFill>
              </a:rPr>
            </a:br>
            <a:endParaRPr lang="en-US" sz="6200" dirty="0"/>
          </a:p>
        </p:txBody>
      </p:sp>
      <p:pic>
        <p:nvPicPr>
          <p:cNvPr id="7170" name="Picture 2" descr="Different Method, Same Results - Museum-Quality Poster 16x16in by Muranga_  - Boldomatic Shop"/>
          <p:cNvPicPr>
            <a:picLocks noChangeAspect="1" noChangeArrowheads="1"/>
          </p:cNvPicPr>
          <p:nvPr/>
        </p:nvPicPr>
        <p:blipFill>
          <a:blip r:embed="rId2" cstate="print"/>
          <a:srcRect/>
          <a:stretch>
            <a:fillRect/>
          </a:stretch>
        </p:blipFill>
        <p:spPr bwMode="auto">
          <a:xfrm>
            <a:off x="4267200" y="5410200"/>
            <a:ext cx="1447800" cy="1447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solidFill>
                  <a:srgbClr val="FF0000"/>
                </a:solidFill>
              </a:rPr>
              <a:t>D. Judgment</a:t>
            </a:r>
            <a:endParaRPr lang="en-US" dirty="0">
              <a:solidFill>
                <a:srgbClr val="FF0000"/>
              </a:solidFill>
            </a:endParaRPr>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pPr>
              <a:buNone/>
            </a:pPr>
            <a:r>
              <a:rPr lang="en-US" sz="7200" b="1" i="1" dirty="0" smtClean="0"/>
              <a:t>Once </a:t>
            </a:r>
            <a:r>
              <a:rPr lang="en-US" sz="7200" i="1" dirty="0" smtClean="0"/>
              <a:t>they realize they are sinners they need to know the consequence, hell or judgment day.</a:t>
            </a:r>
          </a:p>
          <a:p>
            <a:pPr>
              <a:buNone/>
            </a:pPr>
            <a:endParaRPr lang="en-US" sz="7200" dirty="0" smtClean="0"/>
          </a:p>
          <a:p>
            <a:pPr lvl="0"/>
            <a:r>
              <a:rPr lang="en-US" sz="7200" b="1" dirty="0" smtClean="0"/>
              <a:t>Judgment- present the</a:t>
            </a:r>
            <a:r>
              <a:rPr lang="en-US" sz="7200" b="1" u="sng" dirty="0" smtClean="0"/>
              <a:t> </a:t>
            </a:r>
            <a:r>
              <a:rPr lang="en-US" sz="7200" b="1" dirty="0" smtClean="0"/>
              <a:t>consequence,  </a:t>
            </a:r>
            <a:r>
              <a:rPr lang="en-US" sz="7200" b="1" u="sng" dirty="0" smtClean="0"/>
              <a:t>judgment</a:t>
            </a:r>
            <a:r>
              <a:rPr lang="en-US" sz="7200" b="1" dirty="0" smtClean="0"/>
              <a:t>, </a:t>
            </a:r>
            <a:r>
              <a:rPr lang="en-US" sz="7200" dirty="0" smtClean="0"/>
              <a:t>hell, eternal separation from the goodness of God, eternal wrath of God…..</a:t>
            </a:r>
          </a:p>
          <a:p>
            <a:pPr lvl="0">
              <a:buNone/>
            </a:pPr>
            <a:endParaRPr lang="en-US" sz="7200" dirty="0" smtClean="0"/>
          </a:p>
          <a:p>
            <a:r>
              <a:rPr lang="en-US" sz="7200" b="1" dirty="0" smtClean="0"/>
              <a:t>A way to explain </a:t>
            </a:r>
            <a:r>
              <a:rPr lang="en-US" sz="7200" b="1" u="sng" dirty="0" smtClean="0"/>
              <a:t>judgment from</a:t>
            </a:r>
            <a:r>
              <a:rPr lang="en-US" sz="7200" b="1" dirty="0" smtClean="0">
                <a:solidFill>
                  <a:srgbClr val="00B050"/>
                </a:solidFill>
              </a:rPr>
              <a:t>: 2Thessalonians 1:8  in flaming fire taking vengeance on those who do not know God, and on those who do not obey the gospel of our Lord Jesus Christ. 9  These shall be punished with everlasting destruction </a:t>
            </a:r>
            <a:r>
              <a:rPr lang="en-US" sz="7200" b="1" u="sng" dirty="0" smtClean="0">
                <a:solidFill>
                  <a:srgbClr val="00B050"/>
                </a:solidFill>
              </a:rPr>
              <a:t>from the presence of the Lord </a:t>
            </a:r>
            <a:r>
              <a:rPr lang="en-US" sz="7200" b="1" dirty="0" smtClean="0">
                <a:solidFill>
                  <a:srgbClr val="00B050"/>
                </a:solidFill>
              </a:rPr>
              <a:t>and from the glory of His power, </a:t>
            </a:r>
          </a:p>
          <a:p>
            <a:endParaRPr lang="en-US" sz="7200" dirty="0" smtClean="0">
              <a:solidFill>
                <a:srgbClr val="00B050"/>
              </a:solidFill>
            </a:endParaRPr>
          </a:p>
          <a:p>
            <a:r>
              <a:rPr lang="en-US" sz="7200" dirty="0" smtClean="0"/>
              <a:t>– </a:t>
            </a:r>
            <a:r>
              <a:rPr lang="en-US" sz="7200" i="1" dirty="0" smtClean="0"/>
              <a:t>if you don’t want Jesus He will give you what you want eternally separated from the goodness of God! The God who created rainbows, puppy dogs, waterfalls, little girls laughter, blue sky’s &amp; green grass, you will be separated from.</a:t>
            </a:r>
          </a:p>
          <a:p>
            <a:endParaRPr lang="en-US" sz="7200" i="1" dirty="0" smtClean="0"/>
          </a:p>
          <a:p>
            <a:r>
              <a:rPr lang="en-US" sz="7200" b="1" i="1" dirty="0" smtClean="0">
                <a:solidFill>
                  <a:srgbClr val="FF0000"/>
                </a:solidFill>
              </a:rPr>
              <a:t>Transition: </a:t>
            </a:r>
            <a:r>
              <a:rPr lang="en-US" sz="7200" i="1" dirty="0" smtClean="0">
                <a:solidFill>
                  <a:srgbClr val="FF0000"/>
                </a:solidFill>
              </a:rPr>
              <a:t>Well I’ve got good news……</a:t>
            </a:r>
            <a:endParaRPr lang="en-US" sz="7200" dirty="0" smtClean="0">
              <a:solidFill>
                <a:srgbClr val="FF0000"/>
              </a:solidFill>
            </a:endParaRPr>
          </a:p>
          <a:p>
            <a:endParaRPr lang="en-US" sz="5000" dirty="0" smtClean="0"/>
          </a:p>
          <a:p>
            <a:pPr>
              <a:buNone/>
            </a:pPr>
            <a:r>
              <a:rPr lang="en-US" sz="5000" i="1" dirty="0" smtClean="0"/>
              <a:t> </a:t>
            </a:r>
            <a:endParaRPr lang="en-US" sz="5000" dirty="0" smtClean="0"/>
          </a:p>
          <a:p>
            <a:pPr>
              <a:buNone/>
            </a:pPr>
            <a:endParaRPr lang="en-US" dirty="0"/>
          </a:p>
        </p:txBody>
      </p:sp>
      <p:pic>
        <p:nvPicPr>
          <p:cNvPr id="5122" name="Picture 2" descr="Judgment is Coming | THE RIVER WALK"/>
          <p:cNvPicPr>
            <a:picLocks noChangeAspect="1" noChangeArrowheads="1"/>
          </p:cNvPicPr>
          <p:nvPr/>
        </p:nvPicPr>
        <p:blipFill>
          <a:blip r:embed="rId2" cstate="print"/>
          <a:srcRect/>
          <a:stretch>
            <a:fillRect/>
          </a:stretch>
        </p:blipFill>
        <p:spPr bwMode="auto">
          <a:xfrm>
            <a:off x="5410200" y="4991100"/>
            <a:ext cx="3733800" cy="1866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800" b="1" dirty="0" smtClean="0">
                <a:solidFill>
                  <a:srgbClr val="FF0000"/>
                </a:solidFill>
              </a:rPr>
              <a:t>E. Good news or gospel-</a:t>
            </a:r>
            <a:r>
              <a:rPr lang="en-US" sz="2800" dirty="0" smtClean="0">
                <a:solidFill>
                  <a:srgbClr val="FF0000"/>
                </a:solidFill>
              </a:rPr>
              <a:t> what </a:t>
            </a:r>
            <a:r>
              <a:rPr lang="en-US" sz="2800" u="sng" dirty="0" smtClean="0">
                <a:solidFill>
                  <a:srgbClr val="FF0000"/>
                </a:solidFill>
              </a:rPr>
              <a:t>Jesus</a:t>
            </a:r>
            <a:r>
              <a:rPr lang="en-US" sz="2800" dirty="0" smtClean="0">
                <a:solidFill>
                  <a:srgbClr val="FF0000"/>
                </a:solidFill>
              </a:rPr>
              <a:t> accomplished for us via the cross, death &amp; resurrection.(1 Corinthians 15)</a:t>
            </a:r>
            <a:br>
              <a:rPr lang="en-US" sz="2800"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lvl="0"/>
            <a:r>
              <a:rPr lang="en-US" b="1" u="sng" dirty="0" smtClean="0"/>
              <a:t>Cross</a:t>
            </a:r>
            <a:r>
              <a:rPr lang="en-US" dirty="0" smtClean="0"/>
              <a:t>- took penalty for our sin, the wrath of God in our place so we did not have to!  (our substitute)</a:t>
            </a:r>
          </a:p>
          <a:p>
            <a:pPr lvl="0">
              <a:buNone/>
            </a:pPr>
            <a:endParaRPr lang="en-US" sz="2200" dirty="0" smtClean="0"/>
          </a:p>
          <a:p>
            <a:pPr lvl="0"/>
            <a:r>
              <a:rPr lang="en-US" b="1" u="sng" dirty="0" smtClean="0"/>
              <a:t>Death</a:t>
            </a:r>
            <a:r>
              <a:rPr lang="en-US" dirty="0" smtClean="0"/>
              <a:t>- died in our place and took the penalty of sin which is death</a:t>
            </a:r>
          </a:p>
          <a:p>
            <a:pPr lvl="0">
              <a:buNone/>
            </a:pPr>
            <a:endParaRPr lang="en-US" sz="2200" dirty="0" smtClean="0"/>
          </a:p>
          <a:p>
            <a:pPr lvl="0"/>
            <a:r>
              <a:rPr lang="en-US" b="1" u="sng" dirty="0" smtClean="0"/>
              <a:t>Resurrection </a:t>
            </a:r>
            <a:r>
              <a:rPr lang="en-US" dirty="0" smtClean="0"/>
              <a:t>rose from the dead having victory over sin &amp; death that we have by: </a:t>
            </a:r>
          </a:p>
          <a:p>
            <a:pPr lvl="0">
              <a:buNone/>
            </a:pPr>
            <a:endParaRPr lang="en-US" sz="2200" dirty="0" smtClean="0"/>
          </a:p>
          <a:p>
            <a:pPr>
              <a:buNone/>
            </a:pPr>
            <a:r>
              <a:rPr lang="en-US" b="1" i="1" dirty="0" smtClean="0">
                <a:solidFill>
                  <a:srgbClr val="FF0000"/>
                </a:solidFill>
              </a:rPr>
              <a:t>Transition to invitation:</a:t>
            </a:r>
            <a:endParaRPr lang="en-US" i="1" dirty="0" smtClean="0">
              <a:solidFill>
                <a:srgbClr val="FF0000"/>
              </a:solidFill>
            </a:endParaRPr>
          </a:p>
          <a:p>
            <a:pPr>
              <a:buNone/>
            </a:pPr>
            <a:endParaRPr lang="en-US" dirty="0"/>
          </a:p>
        </p:txBody>
      </p:sp>
      <p:pic>
        <p:nvPicPr>
          <p:cNvPr id="4098" name="Picture 2" descr="Good News Stock Illustrations – 5,881 Good News Stock Illustrations,  Vectors &amp; Clipart - Dreamstime"/>
          <p:cNvPicPr>
            <a:picLocks noChangeAspect="1" noChangeArrowheads="1"/>
          </p:cNvPicPr>
          <p:nvPr/>
        </p:nvPicPr>
        <p:blipFill>
          <a:blip r:embed="rId2" cstate="print"/>
          <a:srcRect l="2521" t="8451" r="4197" b="9859"/>
          <a:stretch>
            <a:fillRect/>
          </a:stretch>
        </p:blipFill>
        <p:spPr bwMode="auto">
          <a:xfrm>
            <a:off x="6705600" y="4946822"/>
            <a:ext cx="2438400" cy="191117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534400" cy="5668963"/>
          </a:xfrm>
        </p:spPr>
        <p:txBody>
          <a:bodyPr>
            <a:normAutofit fontScale="85000" lnSpcReduction="20000"/>
          </a:bodyPr>
          <a:lstStyle/>
          <a:p>
            <a:pPr lvl="0">
              <a:buNone/>
            </a:pPr>
            <a:r>
              <a:rPr lang="en-US" b="1" u="sng" dirty="0" smtClean="0"/>
              <a:t>3. </a:t>
            </a:r>
            <a:r>
              <a:rPr lang="en-US" b="1" u="sng" dirty="0" smtClean="0">
                <a:solidFill>
                  <a:srgbClr val="7030A0"/>
                </a:solidFill>
              </a:rPr>
              <a:t>Repent</a:t>
            </a:r>
            <a:r>
              <a:rPr lang="en-US" b="1" dirty="0" smtClean="0">
                <a:solidFill>
                  <a:srgbClr val="7030A0"/>
                </a:solidFill>
              </a:rPr>
              <a:t>-</a:t>
            </a:r>
            <a:r>
              <a:rPr lang="en-US" dirty="0" smtClean="0">
                <a:solidFill>
                  <a:srgbClr val="7030A0"/>
                </a:solidFill>
              </a:rPr>
              <a:t> change your mind about your </a:t>
            </a:r>
            <a:r>
              <a:rPr lang="en-US" b="1" dirty="0" smtClean="0">
                <a:solidFill>
                  <a:srgbClr val="7030A0"/>
                </a:solidFill>
              </a:rPr>
              <a:t>sin</a:t>
            </a:r>
            <a:r>
              <a:rPr lang="en-US" dirty="0" smtClean="0">
                <a:solidFill>
                  <a:srgbClr val="7030A0"/>
                </a:solidFill>
              </a:rPr>
              <a:t>- (breaking God’s laws</a:t>
            </a:r>
            <a:r>
              <a:rPr lang="en-US" dirty="0" smtClean="0">
                <a:solidFill>
                  <a:srgbClr val="7030A0"/>
                </a:solidFill>
              </a:rPr>
              <a:t>) &amp; your view of God</a:t>
            </a:r>
            <a:r>
              <a:rPr lang="en-US" dirty="0" smtClean="0"/>
              <a:t> </a:t>
            </a:r>
            <a:r>
              <a:rPr lang="en-US" dirty="0" smtClean="0"/>
              <a:t>(Do you want God to change your life?)</a:t>
            </a:r>
            <a:r>
              <a:rPr lang="en-US" dirty="0" smtClean="0">
                <a:solidFill>
                  <a:srgbClr val="FF0000"/>
                </a:solidFill>
              </a:rPr>
              <a:t>  Transition to:</a:t>
            </a:r>
          </a:p>
          <a:p>
            <a:pPr lvl="0">
              <a:buNone/>
            </a:pPr>
            <a:endParaRPr lang="en-US" sz="2400" dirty="0" smtClean="0"/>
          </a:p>
          <a:p>
            <a:pPr lvl="0">
              <a:buNone/>
            </a:pPr>
            <a:r>
              <a:rPr lang="en-US" b="1" u="sng" dirty="0" smtClean="0"/>
              <a:t>4. Believe </a:t>
            </a:r>
            <a:r>
              <a:rPr lang="en-US" i="1" dirty="0" smtClean="0"/>
              <a:t>(faith or trust)-</a:t>
            </a:r>
            <a:r>
              <a:rPr lang="en-US" dirty="0" smtClean="0"/>
              <a:t> that Jesus took the penalty for your sin on the cross &amp; died in your place &amp; rose from the dead. Do you believe he did this for you? He did!</a:t>
            </a:r>
          </a:p>
          <a:p>
            <a:pPr lvl="0"/>
            <a:r>
              <a:rPr lang="en-US" dirty="0" smtClean="0"/>
              <a:t>(If you don’t want Jesus, He will give you what you want, eternally separated from God- (</a:t>
            </a:r>
            <a:r>
              <a:rPr lang="en-US" b="1" dirty="0" smtClean="0"/>
              <a:t>2Thessalonians 1:8-9)</a:t>
            </a:r>
          </a:p>
          <a:p>
            <a:pPr lvl="0">
              <a:buNone/>
            </a:pPr>
            <a:endParaRPr lang="en-US" sz="2400" dirty="0" smtClean="0"/>
          </a:p>
          <a:p>
            <a:pPr lvl="0"/>
            <a:r>
              <a:rPr lang="en-US" b="1" dirty="0" smtClean="0"/>
              <a:t>Repeat 3 &amp; 4</a:t>
            </a:r>
            <a:r>
              <a:rPr lang="en-US" dirty="0" smtClean="0"/>
              <a:t> for clarity before you give the invitation to accept.</a:t>
            </a:r>
          </a:p>
          <a:p>
            <a:pPr lvl="0">
              <a:buNone/>
            </a:pPr>
            <a:endParaRPr lang="en-US" sz="2400" dirty="0" smtClean="0"/>
          </a:p>
          <a:p>
            <a:pPr lvl="0">
              <a:buNone/>
            </a:pPr>
            <a:r>
              <a:rPr lang="en-US" b="1" u="sng" dirty="0" smtClean="0"/>
              <a:t>5. </a:t>
            </a:r>
            <a:r>
              <a:rPr lang="en-US" b="1" u="sng" dirty="0" smtClean="0"/>
              <a:t>Accept/receive-</a:t>
            </a:r>
            <a:r>
              <a:rPr lang="en-US" dirty="0" smtClean="0"/>
              <a:t> </a:t>
            </a:r>
            <a:r>
              <a:rPr lang="en-US" dirty="0" smtClean="0"/>
              <a:t>Ask them if they are ready to accept Jesus as your Savior today. </a:t>
            </a:r>
          </a:p>
          <a:p>
            <a:pPr>
              <a:buNone/>
            </a:pPr>
            <a:endParaRPr lang="en-US" dirty="0" smtClean="0"/>
          </a:p>
        </p:txBody>
      </p:sp>
      <p:pic>
        <p:nvPicPr>
          <p:cNvPr id="3074" name="Picture 2" descr="Repent and Believe Patch – Christendom Designs"/>
          <p:cNvPicPr>
            <a:picLocks noChangeAspect="1" noChangeArrowheads="1"/>
          </p:cNvPicPr>
          <p:nvPr/>
        </p:nvPicPr>
        <p:blipFill>
          <a:blip r:embed="rId3" cstate="print"/>
          <a:srcRect l="4255" t="19149" r="4255" b="21277"/>
          <a:stretch>
            <a:fillRect/>
          </a:stretch>
        </p:blipFill>
        <p:spPr bwMode="auto">
          <a:xfrm>
            <a:off x="6553200" y="5518298"/>
            <a:ext cx="2057400" cy="133970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984</Words>
  <Application>Microsoft Office PowerPoint</Application>
  <PresentationFormat>On-screen Show (4:3)</PresentationFormat>
  <Paragraphs>122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 Clear Gospel 5 steps:</vt:lpstr>
      <vt:lpstr>1. Creator Creator- Creation to the Cross method. For people with no Christian background.</vt:lpstr>
      <vt:lpstr>2. Conviction</vt:lpstr>
      <vt:lpstr>B. Eliminate false beliefs</vt:lpstr>
      <vt:lpstr>Slide 5</vt:lpstr>
      <vt:lpstr> </vt:lpstr>
      <vt:lpstr>D. Judgment</vt:lpstr>
      <vt:lpstr>E. Good news or gospel- what Jesus accomplished for us via the cross, death &amp; resurrection.(1 Corinthians 15) </vt:lpstr>
      <vt:lpstr>Slide 9</vt:lpstr>
      <vt:lpstr>A Clear Gospel 5 steps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the Gospel</dc:title>
  <dc:creator>Clint Rhoda Pickens</dc:creator>
  <cp:lastModifiedBy>Clint Rhoda Pickens</cp:lastModifiedBy>
  <cp:revision>5</cp:revision>
  <dcterms:created xsi:type="dcterms:W3CDTF">2026-05-22T19:13:40Z</dcterms:created>
  <dcterms:modified xsi:type="dcterms:W3CDTF">2026-06-05T20:07:26Z</dcterms:modified>
</cp:coreProperties>
</file>